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3"/>
  </p:notesMasterIdLst>
  <p:sldIdLst>
    <p:sldId id="266" r:id="rId3"/>
    <p:sldId id="256" r:id="rId4"/>
    <p:sldId id="264" r:id="rId5"/>
    <p:sldId id="257" r:id="rId6"/>
    <p:sldId id="258" r:id="rId7"/>
    <p:sldId id="259" r:id="rId8"/>
    <p:sldId id="260" r:id="rId9"/>
    <p:sldId id="261" r:id="rId10"/>
    <p:sldId id="262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5597" autoAdjust="0"/>
  </p:normalViewPr>
  <p:slideViewPr>
    <p:cSldViewPr snapToGrid="0">
      <p:cViewPr varScale="1">
        <p:scale>
          <a:sx n="98" d="100"/>
          <a:sy n="98" d="100"/>
        </p:scale>
        <p:origin x="19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8B3FF7-3B81-419E-9865-173F42961228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35FE1B-B99C-4BDB-AD6B-C896E70E12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0396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35FE1B-B99C-4BDB-AD6B-C896E70E129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9128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ED12A3-66D8-4355-B690-25BF04F19627}" type="slidenum"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8424836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ED12A3-66D8-4355-B690-25BF04F19627}" type="slidenum"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0612144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B63D100-C628-4F06-B416-285188B1DE89}" type="slidenum"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1404072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B63D100-C628-4F06-B416-285188B1DE89}" type="slidenum"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5594610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ED12A3-66D8-4355-B690-25BF04F19627}" type="slidenum"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7180725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ED12A3-66D8-4355-B690-25BF04F19627}" type="slidenum"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3954220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ED12A3-66D8-4355-B690-25BF04F19627}" type="slidenum"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9697393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ED12A3-66D8-4355-B690-25BF04F19627}" type="slidenum"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579864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8C1FF-3BD2-4D4F-BF55-FD06649788CA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13061-A55C-40B2-8A89-F9EDD52408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880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8C1FF-3BD2-4D4F-BF55-FD06649788CA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13061-A55C-40B2-8A89-F9EDD52408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017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8C1FF-3BD2-4D4F-BF55-FD06649788CA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13061-A55C-40B2-8A89-F9EDD52408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3644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6726063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787" y="4243845"/>
            <a:ext cx="2307831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6726064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6833787" y="2590078"/>
            <a:ext cx="2307832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0242" y="2733709"/>
            <a:ext cx="6069268" cy="1373070"/>
          </a:xfrm>
        </p:spPr>
        <p:txBody>
          <a:bodyPr anchor="b">
            <a:noAutofit/>
          </a:bodyPr>
          <a:lstStyle>
            <a:lvl1pPr algn="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241" y="4394040"/>
            <a:ext cx="6108101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55655" y="5936188"/>
            <a:ext cx="2057400" cy="365125"/>
          </a:xfrm>
        </p:spPr>
        <p:txBody>
          <a:bodyPr/>
          <a:lstStyle/>
          <a:p>
            <a:fld id="{78ABE3C1-DBE1-495D-B57B-2849774B866A}" type="datetimeFigureOut">
              <a:rPr lang="en-US" smtClean="0"/>
              <a:t>5/13/2016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1" y="5936189"/>
            <a:ext cx="402166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399" y="2750337"/>
            <a:ext cx="1370293" cy="1356442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67038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8" name="Picture 2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9" name="Picture 2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0" name="Rectangle 2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3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smtClean="0"/>
              <a:t>5/13/2016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90463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2728432"/>
            <a:ext cx="9161969" cy="1677035"/>
            <a:chOff x="0" y="2895600"/>
            <a:chExt cx="9161969" cy="1677035"/>
          </a:xfrm>
        </p:grpSpPr>
        <p:pic>
          <p:nvPicPr>
            <p:cNvPr id="19" name="Picture 1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0" name="Picture 19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1" name="Rectangle 2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2869895"/>
            <a:ext cx="688915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1639" y="4232172"/>
            <a:ext cx="688915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65810" y="5936188"/>
            <a:ext cx="2057400" cy="365125"/>
          </a:xfrm>
        </p:spPr>
        <p:txBody>
          <a:bodyPr/>
          <a:lstStyle/>
          <a:p>
            <a:fld id="{30578ACC-22D6-47C1-A373-4FD133E34F3C}" type="datetimeFigureOut">
              <a:rPr lang="en-US" smtClean="0"/>
              <a:t>5/13/2016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5936189"/>
            <a:ext cx="483467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56438" y="2869896"/>
            <a:ext cx="1149836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48347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53228"/>
            <a:ext cx="688739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2336873"/>
            <a:ext cx="3357899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61128" y="2336873"/>
            <a:ext cx="3359661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smtClean="0"/>
              <a:t>5/13/2016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01932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9" name="Picture 2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0" name="Picture 29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1" name="Rectangle 3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30"/>
            <a:ext cx="6896534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0988" y="2336874"/>
            <a:ext cx="3145080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1638" y="3030009"/>
            <a:ext cx="3367045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82646" y="2336873"/>
            <a:ext cx="3145527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61129" y="3030009"/>
            <a:ext cx="3367044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smtClean="0"/>
              <a:t>5/13/2016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98772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6" name="Picture 15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7" name="Picture 16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8" name="Rectangle 17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smtClean="0"/>
              <a:t>5/13/2016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04878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HD-ShadowShort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871"/>
          <a:stretch/>
        </p:blipFill>
        <p:spPr>
          <a:xfrm>
            <a:off x="7717217" y="1973262"/>
            <a:ext cx="1444752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7710769" y="609600"/>
            <a:ext cx="1433231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smtClean="0"/>
              <a:t>5/13/2016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0646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7"/>
            <a:ext cx="6896534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4385" y="2336874"/>
            <a:ext cx="3913788" cy="35993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2336873"/>
            <a:ext cx="2796240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smtClean="0"/>
              <a:t>5/13/2016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1934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8C1FF-3BD2-4D4F-BF55-FD06649788CA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13061-A55C-40B2-8A89-F9EDD52408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4273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10956" y="2336874"/>
            <a:ext cx="3917217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2336874"/>
            <a:ext cx="2798487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smtClean="0"/>
              <a:t>5/13/2016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376226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3" y="4711617"/>
            <a:ext cx="6894770" cy="544482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1639" y="609598"/>
            <a:ext cx="6896534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5256098"/>
            <a:ext cx="6894772" cy="5478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smtClean="0"/>
              <a:t>5/13/2016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310"/>
            <a:ext cx="1149836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186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2" name="Picture 21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3" name="Picture 22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4" name="Rectangle 23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255" y="609597"/>
            <a:ext cx="6896534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889151" cy="1101764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smtClean="0"/>
              <a:t>5/13/2016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616"/>
            <a:ext cx="1149836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002663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30" name="Picture 29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1" name="Picture 30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2" name="Rectangle 31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921" y="616983"/>
            <a:ext cx="642514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89438" y="3660763"/>
            <a:ext cx="5987731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903919" cy="110176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smtClean="0"/>
              <a:t>5/13/2016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70932" y="748116"/>
            <a:ext cx="5334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967191" y="2998573"/>
            <a:ext cx="457200" cy="5847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718212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3" name="Picture 22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4" name="Picture 23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5" name="Rectangle 24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8" y="4710340"/>
            <a:ext cx="6896534" cy="5898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9" y="5300150"/>
            <a:ext cx="6896534" cy="51195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smtClean="0"/>
              <a:t>5/13/2016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64365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32629" y="2329489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39777" y="3015290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8413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2879710" y="3007906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26136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233520" y="3007905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smtClean="0"/>
              <a:t>5/13/2016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872387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35" name="Picture 34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6" name="Picture 35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7" name="Rectangle 36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Rectangle 37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32391" y="4297503"/>
            <a:ext cx="21922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32391" y="2336873"/>
            <a:ext cx="2192257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32391" y="4873765"/>
            <a:ext cx="219225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0497" y="4297503"/>
            <a:ext cx="221507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870497" y="2336873"/>
            <a:ext cx="221507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869483" y="4873764"/>
            <a:ext cx="2218004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31028" y="4297503"/>
            <a:ext cx="219433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231027" y="2336873"/>
            <a:ext cx="2194333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230934" y="4873762"/>
            <a:ext cx="2197239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smtClean="0"/>
              <a:t>5/13/2016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814946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7" name="Picture 16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8" name="Picture 17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9" name="Rectangle 18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19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smtClean="0"/>
              <a:t>5/13/2016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96914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 rot="5400000">
            <a:off x="4575305" y="2747178"/>
            <a:ext cx="6862555" cy="1368199"/>
            <a:chOff x="2281445" y="609600"/>
            <a:chExt cx="6862555" cy="1368199"/>
          </a:xfrm>
        </p:grpSpPr>
        <p:sp>
          <p:nvSpPr>
            <p:cNvPr id="12" name="Rectangle 11"/>
            <p:cNvSpPr/>
            <p:nvPr/>
          </p:nvSpPr>
          <p:spPr bwMode="ltGray">
            <a:xfrm>
              <a:off x="2281445" y="609601"/>
              <a:ext cx="5285695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7710769" y="609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4798" y="609597"/>
            <a:ext cx="1069602" cy="446193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241" y="609598"/>
            <a:ext cx="6576359" cy="53265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144" y="5936188"/>
            <a:ext cx="2057400" cy="365125"/>
          </a:xfrm>
        </p:spPr>
        <p:txBody>
          <a:bodyPr/>
          <a:lstStyle/>
          <a:p>
            <a:fld id="{6178E61D-D431-422C-9764-11DAFE33AB63}" type="datetimeFigureOut">
              <a:rPr lang="en-US" smtClean="0"/>
              <a:t>5/13/2016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0241" y="5936189"/>
            <a:ext cx="451895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31152" y="5432500"/>
            <a:ext cx="1149636" cy="1273100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8707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8C1FF-3BD2-4D4F-BF55-FD06649788CA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13061-A55C-40B2-8A89-F9EDD52408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787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8C1FF-3BD2-4D4F-BF55-FD06649788CA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13061-A55C-40B2-8A89-F9EDD52408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269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8C1FF-3BD2-4D4F-BF55-FD06649788CA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13061-A55C-40B2-8A89-F9EDD52408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645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8C1FF-3BD2-4D4F-BF55-FD06649788CA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13061-A55C-40B2-8A89-F9EDD52408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460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8C1FF-3BD2-4D4F-BF55-FD06649788CA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13061-A55C-40B2-8A89-F9EDD52408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604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8C1FF-3BD2-4D4F-BF55-FD06649788CA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13061-A55C-40B2-8A89-F9EDD52408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30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8C1FF-3BD2-4D4F-BF55-FD06649788CA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13061-A55C-40B2-8A89-F9EDD52408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151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8C1FF-3BD2-4D4F-BF55-FD06649788CA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813061-A55C-40B2-8A89-F9EDD52408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206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James\Desktop\msft\Berlin\build Assets\hashOverlaySD-FullResolve.png"/>
          <p:cNvPicPr>
            <a:picLocks noChangeAspect="1" noChangeArrowheads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2336873"/>
            <a:ext cx="6887389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smtClean="0"/>
              <a:t>5/13/2016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48600" y="753228"/>
            <a:ext cx="1157674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659405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400" spc="600" dirty="0"/>
              <a:t>Ten Rules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For “Misunderstanding” The Bible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701094" y="3922113"/>
            <a:ext cx="7957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Part 4</a:t>
            </a:r>
          </a:p>
        </p:txBody>
      </p:sp>
    </p:spTree>
    <p:extLst>
      <p:ext uri="{BB962C8B-B14F-4D97-AF65-F5344CB8AC3E}">
        <p14:creationId xmlns:p14="http://schemas.microsoft.com/office/powerpoint/2010/main" val="3651430544"/>
      </p:ext>
    </p:extLst>
  </p:cSld>
  <p:clrMapOvr>
    <a:masterClrMapping/>
  </p:clrMapOvr>
  <p:transition spd="slow">
    <p:randomBar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TRUTH</a:t>
            </a:r>
            <a:endParaRPr lang="en-US" dirty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2336872"/>
            <a:ext cx="7209817" cy="452112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altLang="en-US" dirty="0">
                <a:latin typeface="Palatino Linotype" pitchFamily="18" charset="0"/>
              </a:rPr>
              <a:t>Truth is </a:t>
            </a:r>
            <a:r>
              <a:rPr lang="en-US" alt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Palatino Linotype" pitchFamily="18" charset="0"/>
              </a:rPr>
              <a:t>OLD</a:t>
            </a:r>
            <a:r>
              <a:rPr lang="en-US" altLang="en-US" dirty="0">
                <a:latin typeface="Palatino Linotype" pitchFamily="18" charset="0"/>
              </a:rPr>
              <a:t>—it  s not my job to originate any new truth but preach the old paths (Jer. 5:16)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altLang="en-US" dirty="0">
                <a:latin typeface="Palatino Linotype" pitchFamily="18" charset="0"/>
              </a:rPr>
              <a:t>Truth is </a:t>
            </a:r>
            <a:r>
              <a:rPr lang="en-US" alt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Palatino Linotype" pitchFamily="18" charset="0"/>
              </a:rPr>
              <a:t>OBJECTIVE</a:t>
            </a:r>
            <a:r>
              <a:rPr lang="en-US" altLang="en-US" dirty="0">
                <a:latin typeface="Palatino Linotype" pitchFamily="18" charset="0"/>
              </a:rPr>
              <a:t>—it reads the same for every person who encounters it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altLang="en-US" dirty="0">
                <a:latin typeface="Palatino Linotype" pitchFamily="18" charset="0"/>
              </a:rPr>
              <a:t>Truth is </a:t>
            </a:r>
            <a:r>
              <a:rPr lang="en-US" alt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Palatino Linotype" pitchFamily="18" charset="0"/>
              </a:rPr>
              <a:t>UNCHANGING</a:t>
            </a:r>
            <a:r>
              <a:rPr lang="en-US" altLang="en-US" dirty="0">
                <a:latin typeface="Palatino Linotype" pitchFamily="18" charset="0"/>
              </a:rPr>
              <a:t>—it remains the same in every generation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dirty="0">
                <a:latin typeface="Palatino Linotype" pitchFamily="18" charset="0"/>
              </a:rPr>
              <a:t>Will you love and obey the truth today in order to be saved?</a:t>
            </a:r>
          </a:p>
          <a:p>
            <a:pPr lvl="2"/>
            <a:r>
              <a:rPr lang="en-US" altLang="en-US" dirty="0">
                <a:latin typeface="Palatino Linotype" pitchFamily="18" charset="0"/>
              </a:rPr>
              <a:t>Mark 16:16 reads the same to all men</a:t>
            </a:r>
          </a:p>
          <a:p>
            <a:pPr lvl="2"/>
            <a:r>
              <a:rPr lang="en-US" altLang="en-US" i="1" dirty="0">
                <a:latin typeface="Palatino Linotype" pitchFamily="18" charset="0"/>
              </a:rPr>
              <a:t>Submission</a:t>
            </a:r>
            <a:r>
              <a:rPr lang="en-US" altLang="en-US" dirty="0">
                <a:latin typeface="Palatino Linotype" pitchFamily="18" charset="0"/>
              </a:rPr>
              <a:t> is always a bigger problem than </a:t>
            </a:r>
            <a:r>
              <a:rPr lang="en-US" altLang="en-US" i="1" dirty="0">
                <a:latin typeface="Palatino Linotype" pitchFamily="18" charset="0"/>
              </a:rPr>
              <a:t>interpretation</a:t>
            </a:r>
            <a:endParaRPr lang="en-US" altLang="en-US" i="1" dirty="0"/>
          </a:p>
        </p:txBody>
      </p:sp>
    </p:spTree>
    <p:extLst>
      <p:ext uri="{BB962C8B-B14F-4D97-AF65-F5344CB8AC3E}">
        <p14:creationId xmlns:p14="http://schemas.microsoft.com/office/powerpoint/2010/main" val="363451331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“Reduce everything to a matter of opinion or one’s interpretation.”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336872"/>
            <a:ext cx="6887389" cy="4521127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Assert “Truth cannot be known!”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Chastise anyone who differs as a “know-it-all”</a:t>
            </a:r>
          </a:p>
          <a:p>
            <a:pPr>
              <a:buClr>
                <a:schemeClr val="tx1"/>
              </a:buClr>
              <a:buSzPct val="110000"/>
              <a:buFont typeface="Trebuchet MS" panose="020B0603020202020204" pitchFamily="34" charset="0"/>
              <a:buChar char="*"/>
            </a:pPr>
            <a:r>
              <a:rPr lang="en-US" dirty="0"/>
              <a:t>However, was Jesus telling the truth?</a:t>
            </a:r>
          </a:p>
          <a:p>
            <a:pPr lvl="1"/>
            <a:r>
              <a:rPr lang="en-US" dirty="0"/>
              <a:t>John, 14:6, “I am the way, the truth, and the life. No one comes to the Father except through Me.”</a:t>
            </a:r>
          </a:p>
          <a:p>
            <a:pPr lvl="1"/>
            <a:r>
              <a:rPr lang="en-US" dirty="0"/>
              <a:t>“If anyone wants to do His will, he shall know concerning the doctrine, whether it is from God or whether I speak on My own authority” (Jn. 7:17)</a:t>
            </a:r>
          </a:p>
          <a:p>
            <a:pPr lvl="1"/>
            <a:r>
              <a:rPr lang="en-US" dirty="0"/>
              <a:t>“And you shall know the truth, and the truth shall make you free” (Jn. 8:32)</a:t>
            </a:r>
          </a:p>
        </p:txBody>
      </p:sp>
      <p:sp>
        <p:nvSpPr>
          <p:cNvPr id="4" name="Rectangle 3"/>
          <p:cNvSpPr/>
          <p:nvPr/>
        </p:nvSpPr>
        <p:spPr>
          <a:xfrm>
            <a:off x="7885713" y="818503"/>
            <a:ext cx="992579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#2</a:t>
            </a:r>
          </a:p>
        </p:txBody>
      </p:sp>
    </p:spTree>
    <p:extLst>
      <p:ext uri="{BB962C8B-B14F-4D97-AF65-F5344CB8AC3E}">
        <p14:creationId xmlns:p14="http://schemas.microsoft.com/office/powerpoint/2010/main" val="405054791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altLang="en-US" sz="2800" b="1" dirty="0">
                <a:latin typeface="Palatino Linotype" pitchFamily="18" charset="0"/>
              </a:rPr>
              <a:t>In fact, my assertion of ‘I don’t know’ was really more among the lines of ‘I don’t want to know’.  As a young man growing up in a world full of temptations, it was convenient to ignore the need to be answerable to any higher spiritual authority.  I practiced a thought and behavior pattern referred to as ‘willful blindness’ …” </a:t>
            </a:r>
            <a:r>
              <a:rPr lang="en-US" altLang="en-US" sz="2800" b="1" i="1" dirty="0">
                <a:latin typeface="Palatino Linotype" pitchFamily="18" charset="0"/>
              </a:rPr>
              <a:t>(The Language of God, Collins p. 16).</a:t>
            </a:r>
          </a:p>
        </p:txBody>
      </p:sp>
    </p:spTree>
    <p:extLst>
      <p:ext uri="{BB962C8B-B14F-4D97-AF65-F5344CB8AC3E}">
        <p14:creationId xmlns:p14="http://schemas.microsoft.com/office/powerpoint/2010/main" val="225676326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 invX="1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Problem: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533400" y="2667000"/>
            <a:ext cx="3657600" cy="1676400"/>
          </a:xfr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marL="0" indent="0" algn="ctr">
              <a:buNone/>
            </a:pPr>
            <a:r>
              <a:rPr lang="en-US" sz="3200" dirty="0"/>
              <a:t>“interpretation”</a:t>
            </a:r>
          </a:p>
        </p:txBody>
      </p:sp>
      <p:sp>
        <p:nvSpPr>
          <p:cNvPr id="7" name="Right Arrow 6"/>
          <p:cNvSpPr/>
          <p:nvPr/>
        </p:nvSpPr>
        <p:spPr>
          <a:xfrm>
            <a:off x="4267200" y="2667000"/>
            <a:ext cx="1371600" cy="1676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Arial Black" panose="020B0A04020102020204" pitchFamily="34" charset="0"/>
              </a:rPr>
              <a:t>BUT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Arial Black" panose="020B0A04020102020204" pitchFamily="34" charset="0"/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4267200" y="4419600"/>
            <a:ext cx="1371600" cy="1676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Arial Black" panose="020B0A04020102020204" pitchFamily="34" charset="0"/>
              </a:rPr>
              <a:t>BUT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Arial Black" panose="020B0A040201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78386" y="2057400"/>
            <a:ext cx="162518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IS NOT: </a:t>
            </a:r>
          </a:p>
        </p:txBody>
      </p:sp>
      <p:sp>
        <p:nvSpPr>
          <p:cNvPr id="9" name="Content Placeholder 4"/>
          <p:cNvSpPr txBox="1">
            <a:spLocks/>
          </p:cNvSpPr>
          <p:nvPr/>
        </p:nvSpPr>
        <p:spPr bwMode="auto">
          <a:xfrm>
            <a:off x="533400" y="4495800"/>
            <a:ext cx="3657600" cy="1676400"/>
          </a:xfrm>
          <a:prstGeom prst="rect">
            <a:avLst/>
          </a:prstGeom>
          <a:extLst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“I cannot know”</a:t>
            </a:r>
          </a:p>
        </p:txBody>
      </p:sp>
      <p:sp>
        <p:nvSpPr>
          <p:cNvPr id="10" name="Content Placeholder 4"/>
          <p:cNvSpPr txBox="1">
            <a:spLocks/>
          </p:cNvSpPr>
          <p:nvPr/>
        </p:nvSpPr>
        <p:spPr bwMode="auto">
          <a:xfrm>
            <a:off x="5638800" y="2667000"/>
            <a:ext cx="3048000" cy="1676400"/>
          </a:xfrm>
          <a:prstGeom prst="rect">
            <a:avLst/>
          </a:prstGeom>
          <a:extLst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“submission”</a:t>
            </a:r>
          </a:p>
        </p:txBody>
      </p:sp>
      <p:sp>
        <p:nvSpPr>
          <p:cNvPr id="11" name="Content Placeholder 4"/>
          <p:cNvSpPr txBox="1">
            <a:spLocks/>
          </p:cNvSpPr>
          <p:nvPr/>
        </p:nvSpPr>
        <p:spPr bwMode="auto">
          <a:xfrm>
            <a:off x="5638800" y="4495800"/>
            <a:ext cx="3048000" cy="1676400"/>
          </a:xfrm>
          <a:prstGeom prst="rect">
            <a:avLst/>
          </a:prstGeom>
          <a:extLst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“I will not”</a:t>
            </a:r>
          </a:p>
        </p:txBody>
      </p:sp>
    </p:spTree>
    <p:extLst>
      <p:ext uri="{BB962C8B-B14F-4D97-AF65-F5344CB8AC3E}">
        <p14:creationId xmlns:p14="http://schemas.microsoft.com/office/powerpoint/2010/main" val="2825328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ROOT</a:t>
            </a:r>
            <a:r>
              <a:rPr lang="en-US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/>
              <a:t>Problem:</a:t>
            </a:r>
          </a:p>
        </p:txBody>
      </p:sp>
      <p:sp>
        <p:nvSpPr>
          <p:cNvPr id="7" name="Right Arrow 6"/>
          <p:cNvSpPr/>
          <p:nvPr/>
        </p:nvSpPr>
        <p:spPr>
          <a:xfrm>
            <a:off x="1162050" y="2667000"/>
            <a:ext cx="2171700" cy="3505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1" i="0" u="none" strike="noStrike" kern="0" cap="none" spc="0" normalizeH="0" baseline="0" noProof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uLnTx/>
                <a:uFillTx/>
                <a:latin typeface="Arial Black" panose="020B0A04020102020204" pitchFamily="34" charset="0"/>
              </a:rPr>
              <a:t>IS</a:t>
            </a:r>
            <a:endParaRPr kumimoji="0" lang="en-US" sz="5400" b="1" i="0" u="none" strike="noStrike" kern="0" cap="none" spc="0" normalizeH="0" baseline="0" noProof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uLnTx/>
              <a:uFillTx/>
              <a:latin typeface="Arial Black" panose="020B0A04020102020204" pitchFamily="34" charset="0"/>
            </a:endParaRPr>
          </a:p>
        </p:txBody>
      </p:sp>
      <p:sp>
        <p:nvSpPr>
          <p:cNvPr id="10" name="Content Placeholder 4"/>
          <p:cNvSpPr txBox="1">
            <a:spLocks/>
          </p:cNvSpPr>
          <p:nvPr/>
        </p:nvSpPr>
        <p:spPr bwMode="auto">
          <a:xfrm>
            <a:off x="3977095" y="2743199"/>
            <a:ext cx="3048000" cy="35052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x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SzTx/>
              <a:buFontTx/>
              <a:buNone/>
              <a:tabLst/>
              <a:defRPr/>
            </a:pPr>
            <a:r>
              <a:rPr kumimoji="0" lang="en-US" sz="6000" b="1" i="0" u="none" strike="noStrike" kern="0" normalizeH="0" baseline="0" noProof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“pride”</a:t>
            </a:r>
            <a:b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(2 Cor. 10:1-5)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588949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“Accept </a:t>
            </a:r>
            <a:r>
              <a:rPr lang="en-US" b="1" dirty="0">
                <a:ln>
                  <a:solidFill>
                    <a:schemeClr val="tx1"/>
                  </a:solidFill>
                </a:ln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FEELINGS</a:t>
            </a:r>
            <a:r>
              <a:rPr lang="en-US" dirty="0"/>
              <a:t> as the final authority!”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33400" y="2336872"/>
            <a:ext cx="6887389" cy="452112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Believe only what is comfortable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A better-felt-than-told religion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Follow your heart</a:t>
            </a:r>
          </a:p>
        </p:txBody>
      </p:sp>
      <p:sp>
        <p:nvSpPr>
          <p:cNvPr id="5" name="Rectangle 4"/>
          <p:cNvSpPr/>
          <p:nvPr/>
        </p:nvSpPr>
        <p:spPr>
          <a:xfrm>
            <a:off x="7885713" y="818503"/>
            <a:ext cx="992579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#1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3448050" y="3838575"/>
            <a:ext cx="5430242" cy="2574743"/>
            <a:chOff x="3448050" y="1711361"/>
            <a:chExt cx="5430242" cy="2574743"/>
          </a:xfrm>
        </p:grpSpPr>
        <p:sp>
          <p:nvSpPr>
            <p:cNvPr id="2" name="TextBox 1"/>
            <p:cNvSpPr txBox="1"/>
            <p:nvPr/>
          </p:nvSpPr>
          <p:spPr>
            <a:xfrm>
              <a:off x="4181475" y="2470222"/>
              <a:ext cx="4696817" cy="181588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Proverbs 28:26—He who trusts in his own heart is a fool, But whoever walks wisely will be delivered.</a:t>
              </a:r>
            </a:p>
          </p:txBody>
        </p:sp>
        <p:cxnSp>
          <p:nvCxnSpPr>
            <p:cNvPr id="4" name="Straight Arrow Connector 3"/>
            <p:cNvCxnSpPr/>
            <p:nvPr/>
          </p:nvCxnSpPr>
          <p:spPr>
            <a:xfrm flipH="1" flipV="1">
              <a:off x="3448050" y="1711361"/>
              <a:ext cx="733425" cy="758862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9460928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“Accept </a:t>
            </a:r>
            <a:r>
              <a:rPr lang="en-US" b="1" dirty="0">
                <a:ln>
                  <a:solidFill>
                    <a:schemeClr val="tx1"/>
                  </a:solidFill>
                </a:ln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FEELINGS</a:t>
            </a:r>
            <a:r>
              <a:rPr lang="en-US" dirty="0"/>
              <a:t> as the final authority!”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33400" y="2336872"/>
            <a:ext cx="6887389" cy="4521128"/>
          </a:xfrm>
        </p:spPr>
        <p:txBody>
          <a:bodyPr>
            <a:normAutofit/>
          </a:bodyPr>
          <a:lstStyle/>
          <a:p>
            <a:pPr>
              <a:buFont typeface="Cambria" panose="02040503050406030204" pitchFamily="18" charset="0"/>
              <a:buChar char="↦"/>
            </a:pPr>
            <a:r>
              <a:rPr lang="en-US" sz="2800" dirty="0"/>
              <a:t>Feelings can cloud our thinking</a:t>
            </a:r>
          </a:p>
          <a:p>
            <a:pPr>
              <a:buFont typeface="Cambria" panose="02040503050406030204" pitchFamily="18" charset="0"/>
              <a:buChar char="↦"/>
            </a:pPr>
            <a:r>
              <a:rPr lang="en-US" sz="2800" dirty="0"/>
              <a:t>Feelings can lead us to commit all kinds of evil (adultery, killing, stealing, etc.)</a:t>
            </a:r>
          </a:p>
          <a:p>
            <a:pPr>
              <a:buFont typeface="Cambria" panose="02040503050406030204" pitchFamily="18" charset="0"/>
              <a:buChar char="↦"/>
            </a:pPr>
            <a:r>
              <a:rPr lang="en-US" sz="2800" dirty="0"/>
              <a:t>Feelings are to be controlled, not controlling (2 Tim. 1:7; Jas. 1:19, 20; Matt. 5:22, 28; 1 Jn. 2:15-17; etc.)</a:t>
            </a:r>
          </a:p>
          <a:p>
            <a:pPr>
              <a:buFont typeface="Cambria" panose="02040503050406030204" pitchFamily="18" charset="0"/>
              <a:buChar char="↦"/>
            </a:pPr>
            <a:r>
              <a:rPr lang="en-US" sz="2800" dirty="0"/>
              <a:t>Feelings cannot be trusted (Acts 26:9)</a:t>
            </a:r>
          </a:p>
          <a:p>
            <a:pPr>
              <a:buFont typeface="Cambria" panose="02040503050406030204" pitchFamily="18" charset="0"/>
              <a:buChar char="↦"/>
            </a:pPr>
            <a:r>
              <a:rPr lang="en-US" sz="2800" dirty="0"/>
              <a:t>Feelings can lead us astray (Jer. 10:23)</a:t>
            </a:r>
          </a:p>
        </p:txBody>
      </p:sp>
      <p:sp>
        <p:nvSpPr>
          <p:cNvPr id="5" name="Rectangle 4"/>
          <p:cNvSpPr/>
          <p:nvPr/>
        </p:nvSpPr>
        <p:spPr>
          <a:xfrm>
            <a:off x="7885713" y="818503"/>
            <a:ext cx="992579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#1</a:t>
            </a:r>
          </a:p>
        </p:txBody>
      </p:sp>
    </p:spTree>
    <p:extLst>
      <p:ext uri="{BB962C8B-B14F-4D97-AF65-F5344CB8AC3E}">
        <p14:creationId xmlns:p14="http://schemas.microsoft.com/office/powerpoint/2010/main" val="327089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7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chemeClr val="bg2">
                  <a:tint val="96000"/>
                  <a:shade val="100000"/>
                  <a:hueMod val="270000"/>
                  <a:satMod val="200000"/>
                  <a:lumMod val="128000"/>
                </a:schemeClr>
              </a:gs>
              <a:gs pos="50000">
                <a:schemeClr val="bg2">
                  <a:shade val="100000"/>
                  <a:hueMod val="100000"/>
                  <a:satMod val="110000"/>
                  <a:lumMod val="130000"/>
                </a:schemeClr>
              </a:gs>
              <a:gs pos="100000">
                <a:schemeClr val="bg2">
                  <a:shade val="78000"/>
                  <a:hueMod val="44000"/>
                  <a:satMod val="200000"/>
                  <a:lumMod val="69000"/>
                </a:schemeClr>
              </a:gs>
            </a:gsLst>
            <a:lin ang="2520000" scaled="0"/>
          </a:gradFill>
          <a:ln>
            <a:noFill/>
          </a:ln>
          <a:effectLst/>
        </p:spPr>
      </p:sp>
      <p:pic>
        <p:nvPicPr>
          <p:cNvPr id="20" name="Picture 3"/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9"/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6726063" cy="275942"/>
          </a:xfrm>
          <a:prstGeom prst="rect">
            <a:avLst/>
          </a:prstGeom>
        </p:spPr>
      </p:pic>
      <p:pic>
        <p:nvPicPr>
          <p:cNvPr id="22" name="Picture 10"/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787" y="4243845"/>
            <a:ext cx="2307831" cy="276940"/>
          </a:xfrm>
          <a:prstGeom prst="rect">
            <a:avLst/>
          </a:prstGeom>
        </p:spPr>
      </p:pic>
      <p:sp>
        <p:nvSpPr>
          <p:cNvPr id="23" name="Rectangle 11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590078"/>
            <a:ext cx="6726064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" name="Rectangle 12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33787" y="2590078"/>
            <a:ext cx="2307832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25" name="Rectangle 13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61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26" name="Picture 14"/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6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207"/>
            <a:ext cx="9144000" cy="6858000"/>
          </a:xfrm>
          <a:prstGeom prst="rect">
            <a:avLst/>
          </a:prstGeom>
        </p:spPr>
      </p:pic>
      <p:sp>
        <p:nvSpPr>
          <p:cNvPr id="27" name="Rectangle 15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83395" y="1"/>
            <a:ext cx="5664708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28" name="Picture 16"/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006046"/>
            <a:ext cx="3723894" cy="144049"/>
          </a:xfrm>
          <a:prstGeom prst="rect">
            <a:avLst/>
          </a:prstGeom>
        </p:spPr>
      </p:pic>
      <p:sp>
        <p:nvSpPr>
          <p:cNvPr id="18" name="Rectangle 17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838765"/>
            <a:ext cx="3723425" cy="3180473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6" name="Picture 5" descr="The image above is an image of Sodom and Gomorrah.)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81500" y="1266825"/>
            <a:ext cx="4277676" cy="4040645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10241" y="2003355"/>
            <a:ext cx="2804459" cy="284273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70000"/>
              </a:lnSpc>
            </a:pPr>
            <a:r>
              <a:rPr lang="en-US" sz="4100" dirty="0"/>
              <a:t>Then Why Should We </a:t>
            </a:r>
            <a:r>
              <a:rPr lang="en-US" sz="41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TRUST</a:t>
            </a:r>
            <a:r>
              <a:rPr lang="en-US" sz="4100" dirty="0"/>
              <a:t> Our Feelings As A Reliable Guide?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3723425" y="5286375"/>
            <a:ext cx="4935751" cy="1349162"/>
          </a:xfrm>
        </p:spPr>
        <p:txBody>
          <a:bodyPr vert="horz" lIns="91440" tIns="45720" rIns="91440" bIns="45720" rtlCol="0">
            <a:noAutofit/>
          </a:bodyPr>
          <a:lstStyle/>
          <a:p>
            <a:r>
              <a:rPr lang="en-US" sz="2400" b="1" dirty="0">
                <a:ln w="12700">
                  <a:solidFill>
                    <a:schemeClr val="bg1"/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glow rad="101600">
                    <a:schemeClr val="bg2">
                      <a:lumMod val="50000"/>
                      <a:alpha val="60000"/>
                    </a:schemeClr>
                  </a:glow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“O LORD, I know the way of man is not in himself; It is not in man who walks to direct his own steps”(Jeremiah 10:23)</a:t>
            </a:r>
          </a:p>
        </p:txBody>
      </p:sp>
    </p:spTree>
    <p:extLst>
      <p:ext uri="{BB962C8B-B14F-4D97-AF65-F5344CB8AC3E}">
        <p14:creationId xmlns:p14="http://schemas.microsoft.com/office/powerpoint/2010/main" val="296855988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31639" y="699181"/>
            <a:ext cx="6896534" cy="1189032"/>
          </a:xfrm>
        </p:spPr>
        <p:txBody>
          <a:bodyPr>
            <a:normAutofit/>
          </a:bodyPr>
          <a:lstStyle/>
          <a:p>
            <a:r>
              <a:rPr lang="en-US" sz="4000" b="1" dirty="0">
                <a:ln>
                  <a:solidFill>
                    <a:schemeClr val="bg2"/>
                  </a:solidFill>
                </a:ln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DO NOT </a:t>
            </a:r>
            <a:r>
              <a:rPr lang="en-US" dirty="0"/>
              <a:t>Accept </a:t>
            </a:r>
            <a:r>
              <a:rPr lang="en-US" b="1" dirty="0">
                <a:ln>
                  <a:solidFill>
                    <a:schemeClr val="tx1"/>
                  </a:solidFill>
                </a:ln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FEELINGS</a:t>
            </a:r>
            <a:r>
              <a:rPr lang="en-US" dirty="0"/>
              <a:t> as the final authority!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33400" y="2336872"/>
            <a:ext cx="7096125" cy="452112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“There is a way that seems right to a man, But its end is the way of death” (Prov. 14:12)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Man’s ideas are often not agreeable with God’s plans (Isa. 55:8; 2 Kin. 5:11)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TRUTH and repentance can be unpleasant</a:t>
            </a:r>
          </a:p>
          <a:p>
            <a:pPr lvl="1"/>
            <a:r>
              <a:rPr lang="en-US" sz="2200" dirty="0"/>
              <a:t>“they were cut to the heart” (Acts 2:37)</a:t>
            </a:r>
          </a:p>
          <a:p>
            <a:pPr lvl="1"/>
            <a:r>
              <a:rPr lang="en-US" sz="2200" dirty="0"/>
              <a:t>“Then those who heard it, being convicted by their conscience, went out one by one…” (Jn. 8:9)</a:t>
            </a:r>
          </a:p>
        </p:txBody>
      </p:sp>
      <p:sp>
        <p:nvSpPr>
          <p:cNvPr id="5" name="Rectangle 4"/>
          <p:cNvSpPr/>
          <p:nvPr/>
        </p:nvSpPr>
        <p:spPr>
          <a:xfrm>
            <a:off x="7885713" y="818503"/>
            <a:ext cx="992579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#1</a:t>
            </a:r>
          </a:p>
        </p:txBody>
      </p:sp>
    </p:spTree>
    <p:extLst>
      <p:ext uri="{BB962C8B-B14F-4D97-AF65-F5344CB8AC3E}">
        <p14:creationId xmlns:p14="http://schemas.microsoft.com/office/powerpoint/2010/main" val="1774239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151</TotalTime>
  <Words>593</Words>
  <Application>Microsoft Office PowerPoint</Application>
  <PresentationFormat>On-screen Show (4:3)</PresentationFormat>
  <Paragraphs>61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20" baseType="lpstr">
      <vt:lpstr>Arial</vt:lpstr>
      <vt:lpstr>Arial Black</vt:lpstr>
      <vt:lpstr>Calibri</vt:lpstr>
      <vt:lpstr>Calibri Light</vt:lpstr>
      <vt:lpstr>Cambria</vt:lpstr>
      <vt:lpstr>Palatino Linotype</vt:lpstr>
      <vt:lpstr>Trebuchet MS</vt:lpstr>
      <vt:lpstr>Wingdings</vt:lpstr>
      <vt:lpstr>Office Theme</vt:lpstr>
      <vt:lpstr>Berlin</vt:lpstr>
      <vt:lpstr>Ten Rules</vt:lpstr>
      <vt:lpstr>“Reduce everything to a matter of opinion or one’s interpretation.”</vt:lpstr>
      <vt:lpstr>PowerPoint Presentation</vt:lpstr>
      <vt:lpstr>The Problem:</vt:lpstr>
      <vt:lpstr>The ROOT Problem:</vt:lpstr>
      <vt:lpstr>“Accept FEELINGS as the final authority!”</vt:lpstr>
      <vt:lpstr>“Accept FEELINGS as the final authority!”</vt:lpstr>
      <vt:lpstr>Then Why Should We TRUST Our Feelings As A Reliable Guide?</vt:lpstr>
      <vt:lpstr>DO NOT Accept FEELINGS as the final authority!</vt:lpstr>
      <vt:lpstr>TRUTH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“Reduce everything to a matter of opinion or one’s interpretation.”</dc:title>
  <dc:creator>Steven Wallace</dc:creator>
  <cp:lastModifiedBy>Steven Wallace</cp:lastModifiedBy>
  <cp:revision>11</cp:revision>
  <dcterms:created xsi:type="dcterms:W3CDTF">2016-05-12T20:08:00Z</dcterms:created>
  <dcterms:modified xsi:type="dcterms:W3CDTF">2016-05-13T19:36:10Z</dcterms:modified>
</cp:coreProperties>
</file>