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6" r:id="rId3"/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597" autoAdjust="0"/>
  </p:normalViewPr>
  <p:slideViewPr>
    <p:cSldViewPr snapToGrid="0">
      <p:cViewPr varScale="1">
        <p:scale>
          <a:sx n="98" d="100"/>
          <a:sy n="98" d="100"/>
        </p:scale>
        <p:origin x="19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B3FF7-3B81-419E-9865-173F4296122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5FE1B-B99C-4BDB-AD6B-C896E70E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3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5FE1B-B99C-4BDB-AD6B-C896E70E12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2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D12A3-66D8-4355-B690-25BF04F1962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248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D12A3-66D8-4355-B690-25BF04F1962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1214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3D100-C628-4F06-B416-285188B1DE8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040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63D100-C628-4F06-B416-285188B1DE8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946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D12A3-66D8-4355-B690-25BF04F1962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180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D12A3-66D8-4355-B690-25BF04F1962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9542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D12A3-66D8-4355-B690-25BF04F1962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69739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D12A3-66D8-4355-B690-25BF04F19627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798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8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03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4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34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93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77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87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4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3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27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6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8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26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1821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3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23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49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6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8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6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C1FF-3BD2-4D4F-BF55-FD06649788C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3061-A55C-40B2-8A89-F9EDD524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94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pc="600" dirty="0"/>
              <a:t>Ten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“Misunderstanding” The Bible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01094" y="3922113"/>
            <a:ext cx="79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4</a:t>
            </a:r>
          </a:p>
        </p:txBody>
      </p:sp>
    </p:spTree>
    <p:extLst>
      <p:ext uri="{BB962C8B-B14F-4D97-AF65-F5344CB8AC3E}">
        <p14:creationId xmlns:p14="http://schemas.microsoft.com/office/powerpoint/2010/main" val="365143054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TRUTH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7209817" cy="45211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Palatino Linotype" pitchFamily="18" charset="0"/>
              </a:rPr>
              <a:t>Truth is </a:t>
            </a:r>
            <a:r>
              <a:rPr lang="en-US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itchFamily="18" charset="0"/>
              </a:rPr>
              <a:t>OLD</a:t>
            </a:r>
            <a:r>
              <a:rPr lang="en-US" altLang="en-US" dirty="0">
                <a:latin typeface="Palatino Linotype" pitchFamily="18" charset="0"/>
              </a:rPr>
              <a:t>—it  s not my job to originate any new truth but preach the old paths (Jer. 5:16)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Palatino Linotype" pitchFamily="18" charset="0"/>
              </a:rPr>
              <a:t>Truth is </a:t>
            </a:r>
            <a:r>
              <a:rPr lang="en-US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itchFamily="18" charset="0"/>
              </a:rPr>
              <a:t>OBJECTIVE</a:t>
            </a:r>
            <a:r>
              <a:rPr lang="en-US" altLang="en-US" dirty="0">
                <a:latin typeface="Palatino Linotype" pitchFamily="18" charset="0"/>
              </a:rPr>
              <a:t>—it reads the same for every person who encounters 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Palatino Linotype" pitchFamily="18" charset="0"/>
              </a:rPr>
              <a:t>Truth is </a:t>
            </a:r>
            <a:r>
              <a:rPr lang="en-US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alatino Linotype" pitchFamily="18" charset="0"/>
              </a:rPr>
              <a:t>UNCHANGING</a:t>
            </a:r>
            <a:r>
              <a:rPr lang="en-US" altLang="en-US" dirty="0">
                <a:latin typeface="Palatino Linotype" pitchFamily="18" charset="0"/>
              </a:rPr>
              <a:t>—it remains the same in every generation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Palatino Linotype" pitchFamily="18" charset="0"/>
              </a:rPr>
              <a:t>Will you love and obey the truth today in order to be saved?</a:t>
            </a:r>
          </a:p>
          <a:p>
            <a:pPr lvl="2"/>
            <a:r>
              <a:rPr lang="en-US" altLang="en-US" dirty="0">
                <a:latin typeface="Palatino Linotype" pitchFamily="18" charset="0"/>
              </a:rPr>
              <a:t>Mark 16:16 reads the same to all men</a:t>
            </a:r>
          </a:p>
          <a:p>
            <a:pPr lvl="2"/>
            <a:r>
              <a:rPr lang="en-US" altLang="en-US" i="1" dirty="0">
                <a:latin typeface="Palatino Linotype" pitchFamily="18" charset="0"/>
              </a:rPr>
              <a:t>Submission</a:t>
            </a:r>
            <a:r>
              <a:rPr lang="en-US" altLang="en-US" dirty="0">
                <a:latin typeface="Palatino Linotype" pitchFamily="18" charset="0"/>
              </a:rPr>
              <a:t> is always a bigger problem than </a:t>
            </a:r>
            <a:r>
              <a:rPr lang="en-US" altLang="en-US" i="1" dirty="0">
                <a:latin typeface="Palatino Linotype" pitchFamily="18" charset="0"/>
              </a:rPr>
              <a:t>interpretation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634513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“Reduce everything to a matter of opinion or one’s interpretation.”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5211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Assert “Truth cannot be known!”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Chastise anyone who differs as a “know-it-all”</a:t>
            </a:r>
          </a:p>
          <a:p>
            <a:pPr>
              <a:buClr>
                <a:schemeClr val="tx1"/>
              </a:buClr>
              <a:buSzPct val="110000"/>
              <a:buFont typeface="Trebuchet MS" panose="020B0603020202020204" pitchFamily="34" charset="0"/>
              <a:buChar char="*"/>
            </a:pPr>
            <a:r>
              <a:rPr lang="en-US" dirty="0"/>
              <a:t>However, was Jesus telling the truth?</a:t>
            </a:r>
          </a:p>
          <a:p>
            <a:pPr lvl="1"/>
            <a:r>
              <a:rPr lang="en-US" dirty="0"/>
              <a:t>John, 14:6, “I am the way, the truth, and the life. No one comes to the Father except through Me.”</a:t>
            </a:r>
          </a:p>
          <a:p>
            <a:pPr lvl="1"/>
            <a:r>
              <a:rPr lang="en-US" dirty="0"/>
              <a:t>“If anyone wants to do His will, he shall know concerning the doctrine, whether it is from God or whether I speak on My own authority” (Jn. 7:17)</a:t>
            </a:r>
          </a:p>
          <a:p>
            <a:pPr lvl="1"/>
            <a:r>
              <a:rPr lang="en-US" dirty="0"/>
              <a:t>“And you shall know the truth, and the truth shall make you free” (Jn. 8:32)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40505479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latin typeface="Palatino Linotype" pitchFamily="18" charset="0"/>
              </a:rPr>
              <a:t>In fact, my assertion of ‘I don’t know’ was really more among the lines of ‘I don’t want to know’.  As a young man growing up in a world full of temptations, it was convenient to ignore the need to be answerable to any higher spiritual authority.  I practiced a thought and behavior pattern referred to as ‘willful blindness’ …” </a:t>
            </a:r>
            <a:r>
              <a:rPr lang="en-US" altLang="en-US" sz="2800" b="1" i="1" dirty="0">
                <a:latin typeface="Palatino Linotype" pitchFamily="18" charset="0"/>
              </a:rPr>
              <a:t>(The Language of God, Collins p. 16).</a:t>
            </a:r>
          </a:p>
        </p:txBody>
      </p:sp>
    </p:spTree>
    <p:extLst>
      <p:ext uri="{BB962C8B-B14F-4D97-AF65-F5344CB8AC3E}">
        <p14:creationId xmlns:p14="http://schemas.microsoft.com/office/powerpoint/2010/main" val="2256763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2667000"/>
            <a:ext cx="3657600" cy="1676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3200" dirty="0"/>
              <a:t>“interpretation”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67200" y="2667000"/>
            <a:ext cx="1371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 Black" panose="020B0A04020102020204" pitchFamily="34" charset="0"/>
              </a:rPr>
              <a:t>BUT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7200" y="4419600"/>
            <a:ext cx="1371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 Black" panose="020B0A04020102020204" pitchFamily="34" charset="0"/>
              </a:rPr>
              <a:t>BUT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386" y="2057400"/>
            <a:ext cx="1625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IS NOT: 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533400" y="4495800"/>
            <a:ext cx="36576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 cannot know”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638800" y="26670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“submission”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5638800" y="44958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 will not”</a:t>
            </a:r>
          </a:p>
        </p:txBody>
      </p:sp>
    </p:spTree>
    <p:extLst>
      <p:ext uri="{BB962C8B-B14F-4D97-AF65-F5344CB8AC3E}">
        <p14:creationId xmlns:p14="http://schemas.microsoft.com/office/powerpoint/2010/main" val="282532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ROOT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Problem: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162050" y="2667000"/>
            <a:ext cx="2171700" cy="350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Arial Black" panose="020B0A04020102020204" pitchFamily="34" charset="0"/>
              </a:rPr>
              <a:t>IS</a:t>
            </a:r>
            <a:endParaRPr kumimoji="0" lang="en-US" sz="5400" b="1" i="0" u="none" strike="noStrike" kern="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977095" y="2743199"/>
            <a:ext cx="3048000" cy="3505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Tx/>
              <a:buFontTx/>
              <a:buNone/>
              <a:tabLst/>
              <a:defRPr/>
            </a:pPr>
            <a:r>
              <a:rPr kumimoji="0" lang="en-US" sz="6000" b="1" i="0" u="none" strike="noStrike" kern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“pride”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 Cor. 10:1-5)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89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“Accept </a:t>
            </a:r>
            <a:r>
              <a:rPr lang="en-US" b="1" dirty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FEELINGS</a:t>
            </a:r>
            <a:r>
              <a:rPr lang="en-US" dirty="0"/>
              <a:t> as the final authority!”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5211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Believe only what is comfortable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better-felt-than-told religion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Follow your heart</a:t>
            </a:r>
          </a:p>
        </p:txBody>
      </p:sp>
      <p:sp>
        <p:nvSpPr>
          <p:cNvPr id="5" name="Rectangle 4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#1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48050" y="3838575"/>
            <a:ext cx="5430242" cy="2574743"/>
            <a:chOff x="3448050" y="1711361"/>
            <a:chExt cx="5430242" cy="2574743"/>
          </a:xfrm>
        </p:grpSpPr>
        <p:sp>
          <p:nvSpPr>
            <p:cNvPr id="2" name="TextBox 1"/>
            <p:cNvSpPr txBox="1"/>
            <p:nvPr/>
          </p:nvSpPr>
          <p:spPr>
            <a:xfrm>
              <a:off x="4181475" y="2470222"/>
              <a:ext cx="4696817" cy="18158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Proverbs 28:26—He who trusts in his own heart is a fool, But whoever walks wisely will be delivered.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3448050" y="1711361"/>
              <a:ext cx="733425" cy="75886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6092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“Accept </a:t>
            </a:r>
            <a:r>
              <a:rPr lang="en-US" b="1" dirty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FEELINGS</a:t>
            </a:r>
            <a:r>
              <a:rPr lang="en-US" dirty="0"/>
              <a:t> as the final authority!”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521128"/>
          </a:xfrm>
        </p:spPr>
        <p:txBody>
          <a:bodyPr>
            <a:normAutofit/>
          </a:bodyPr>
          <a:lstStyle/>
          <a:p>
            <a:pPr>
              <a:buFont typeface="Cambria" panose="02040503050406030204" pitchFamily="18" charset="0"/>
              <a:buChar char="↦"/>
            </a:pPr>
            <a:r>
              <a:rPr lang="en-US" sz="2800" dirty="0"/>
              <a:t>Feelings can cloud our thinking</a:t>
            </a:r>
          </a:p>
          <a:p>
            <a:pPr>
              <a:buFont typeface="Cambria" panose="02040503050406030204" pitchFamily="18" charset="0"/>
              <a:buChar char="↦"/>
            </a:pPr>
            <a:r>
              <a:rPr lang="en-US" sz="2800" dirty="0"/>
              <a:t>Feelings can lead us to commit all kinds of evil (adultery, killing, stealing, etc.)</a:t>
            </a:r>
          </a:p>
          <a:p>
            <a:pPr>
              <a:buFont typeface="Cambria" panose="02040503050406030204" pitchFamily="18" charset="0"/>
              <a:buChar char="↦"/>
            </a:pPr>
            <a:r>
              <a:rPr lang="en-US" sz="2800" dirty="0"/>
              <a:t>Feelings are to be controlled, not controlling (2 Tim. 1:7; Jas. 1:19, 20; Matt. 5:22, 28; 1 Jn. 2:15-17; etc.)</a:t>
            </a:r>
          </a:p>
          <a:p>
            <a:pPr>
              <a:buFont typeface="Cambria" panose="02040503050406030204" pitchFamily="18" charset="0"/>
              <a:buChar char="↦"/>
            </a:pPr>
            <a:r>
              <a:rPr lang="en-US" sz="2800" dirty="0"/>
              <a:t>Feelings cannot be trusted (Acts 26:9)</a:t>
            </a:r>
          </a:p>
          <a:p>
            <a:pPr>
              <a:buFont typeface="Cambria" panose="02040503050406030204" pitchFamily="18" charset="0"/>
              <a:buChar char="↦"/>
            </a:pPr>
            <a:r>
              <a:rPr lang="en-US" sz="2800" dirty="0"/>
              <a:t>Feelings can lead us astray (Jer. 10:23)</a:t>
            </a:r>
          </a:p>
        </p:txBody>
      </p:sp>
      <p:sp>
        <p:nvSpPr>
          <p:cNvPr id="5" name="Rectangle 4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32708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  <a:ln>
            <a:noFill/>
          </a:ln>
          <a:effectLst/>
        </p:spPr>
      </p:sp>
      <p:pic>
        <p:nvPicPr>
          <p:cNvPr id="20" name="Picture 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22" name="Picture 10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23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6" name="Picture 14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9144000" cy="6858000"/>
          </a:xfrm>
          <a:prstGeom prst="rect">
            <a:avLst/>
          </a:prstGeom>
        </p:spPr>
      </p:pic>
      <p:sp>
        <p:nvSpPr>
          <p:cNvPr id="27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1"/>
            <a:ext cx="56647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8" name="Picture 1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6"/>
            <a:ext cx="3723894" cy="144049"/>
          </a:xfrm>
          <a:prstGeom prst="rect">
            <a:avLst/>
          </a:prstGeom>
        </p:spPr>
      </p:pic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8765"/>
            <a:ext cx="3723425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The image above is an image of Sodom and Gomorrah.)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1500" y="1266825"/>
            <a:ext cx="4277676" cy="404064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241" y="2003355"/>
            <a:ext cx="2804459" cy="28427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4100" dirty="0"/>
              <a:t>Then Why Should We </a:t>
            </a:r>
            <a:r>
              <a:rPr lang="en-US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TRUST</a:t>
            </a:r>
            <a:r>
              <a:rPr lang="en-US" sz="4100" dirty="0"/>
              <a:t> Our Feelings As A Reliable Guide?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23425" y="5286375"/>
            <a:ext cx="4935751" cy="1349162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dirty="0">
                <a:ln w="12700">
                  <a:solidFill>
                    <a:schemeClr val="bg1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“O LORD, I know the way of man is not in himself; It is not in man who walks to direct his own steps”(Jeremiah 10:23)</a:t>
            </a:r>
          </a:p>
        </p:txBody>
      </p:sp>
    </p:spTree>
    <p:extLst>
      <p:ext uri="{BB962C8B-B14F-4D97-AF65-F5344CB8AC3E}">
        <p14:creationId xmlns:p14="http://schemas.microsoft.com/office/powerpoint/2010/main" val="2968559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1639" y="699181"/>
            <a:ext cx="6896534" cy="1189032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chemeClr val="bg2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DO NOT </a:t>
            </a:r>
            <a:r>
              <a:rPr lang="en-US" dirty="0"/>
              <a:t>Accept </a:t>
            </a:r>
            <a:r>
              <a:rPr lang="en-US" b="1" dirty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FEELINGS</a:t>
            </a:r>
            <a:r>
              <a:rPr lang="en-US" dirty="0"/>
              <a:t> as the final authority!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2336872"/>
            <a:ext cx="7096125" cy="45211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“There is a way that seems right to a man, But its end is the way of death” (Prov. 14:12)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Man’s ideas are often not agreeable with God’s plans (Isa. 55:8; 2 Kin. 5:11)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TRUTH and repentance can be unpleasant</a:t>
            </a:r>
          </a:p>
          <a:p>
            <a:pPr lvl="1"/>
            <a:r>
              <a:rPr lang="en-US" sz="2200" dirty="0"/>
              <a:t>“they were cut to the heart” (Acts 2:37)</a:t>
            </a:r>
          </a:p>
          <a:p>
            <a:pPr lvl="1"/>
            <a:r>
              <a:rPr lang="en-US" sz="2200" dirty="0"/>
              <a:t>“Then those who heard it, being convicted by their conscience, went out one by one…” (Jn. 8:9)</a:t>
            </a:r>
          </a:p>
        </p:txBody>
      </p:sp>
      <p:sp>
        <p:nvSpPr>
          <p:cNvPr id="5" name="Rectangle 4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77423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593</Words>
  <Application>Microsoft Office PowerPoint</Application>
  <PresentationFormat>On-screen Show (4:3)</PresentationFormat>
  <Paragraphs>61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</vt:lpstr>
      <vt:lpstr>Palatino Linotype</vt:lpstr>
      <vt:lpstr>Trebuchet MS</vt:lpstr>
      <vt:lpstr>Wingdings</vt:lpstr>
      <vt:lpstr>Office Theme</vt:lpstr>
      <vt:lpstr>Berlin</vt:lpstr>
      <vt:lpstr>Ten Rules</vt:lpstr>
      <vt:lpstr>“Reduce everything to a matter of opinion or one’s interpretation.”</vt:lpstr>
      <vt:lpstr>PowerPoint Presentation</vt:lpstr>
      <vt:lpstr>The Problem:</vt:lpstr>
      <vt:lpstr>The ROOT Problem:</vt:lpstr>
      <vt:lpstr>“Accept FEELINGS as the final authority!”</vt:lpstr>
      <vt:lpstr>“Accept FEELINGS as the final authority!”</vt:lpstr>
      <vt:lpstr>Then Why Should We TRUST Our Feelings As A Reliable Guide?</vt:lpstr>
      <vt:lpstr>DO NOT Accept FEELINGS as the final authority!</vt:lpstr>
      <vt:lpstr>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“Reduce everything to a matter of opinion or one’s interpretation.”</dc:title>
  <dc:creator>Steven Wallace</dc:creator>
  <cp:lastModifiedBy>Steven Wallace</cp:lastModifiedBy>
  <cp:revision>11</cp:revision>
  <dcterms:created xsi:type="dcterms:W3CDTF">2016-05-12T20:08:00Z</dcterms:created>
  <dcterms:modified xsi:type="dcterms:W3CDTF">2016-05-13T19:36:10Z</dcterms:modified>
</cp:coreProperties>
</file>